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4" r:id="rId5"/>
    <p:sldId id="279" r:id="rId6"/>
    <p:sldId id="278" r:id="rId7"/>
    <p:sldId id="277" r:id="rId8"/>
    <p:sldId id="269" r:id="rId9"/>
    <p:sldId id="270" r:id="rId10"/>
    <p:sldId id="273" r:id="rId11"/>
    <p:sldId id="272" r:id="rId12"/>
    <p:sldId id="271" r:id="rId13"/>
    <p:sldId id="274" r:id="rId14"/>
    <p:sldId id="275" r:id="rId15"/>
    <p:sldId id="276" r:id="rId16"/>
    <p:sldId id="260" r:id="rId17"/>
    <p:sldId id="261" r:id="rId18"/>
    <p:sldId id="265" r:id="rId19"/>
    <p:sldId id="262" r:id="rId20"/>
    <p:sldId id="263" r:id="rId21"/>
    <p:sldId id="267" r:id="rId22"/>
    <p:sldId id="280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275383-A650-49BA-974B-0B159C6E952F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945EF-38DA-46F0-8076-C9300D389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ng g guard auth: </a:t>
            </a:r>
            <a:r>
              <a:rPr lang="en-US" b="0" i="0" dirty="0">
                <a:solidFill>
                  <a:srgbClr val="282523"/>
                </a:solidFill>
                <a:effectLst/>
                <a:latin typeface="Ginto"/>
              </a:rPr>
              <a:t>When a user tries to navigate to a specific route, the guard’s </a:t>
            </a:r>
            <a:r>
              <a:rPr lang="en-US" dirty="0" err="1"/>
              <a:t>canActivate</a:t>
            </a:r>
            <a:r>
              <a:rPr lang="en-US" b="0" i="0" dirty="0">
                <a:solidFill>
                  <a:srgbClr val="282523"/>
                </a:solidFill>
                <a:effectLst/>
                <a:latin typeface="Ginto"/>
              </a:rPr>
              <a:t> method kicks in. Inside </a:t>
            </a:r>
            <a:r>
              <a:rPr lang="en-US" b="0" i="0" dirty="0" err="1">
                <a:solidFill>
                  <a:srgbClr val="282523"/>
                </a:solidFill>
                <a:effectLst/>
                <a:latin typeface="Ginto"/>
              </a:rPr>
              <a:t>canActivate</a:t>
            </a:r>
            <a:r>
              <a:rPr lang="en-US" b="0" i="0" dirty="0">
                <a:solidFill>
                  <a:srgbClr val="282523"/>
                </a:solidFill>
                <a:effectLst/>
                <a:latin typeface="Ginto"/>
              </a:rPr>
              <a:t> has a logic. Based on the logic, the user is either allowed or block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ng g interceptor auth: It protects routes and handles responses via tokens and credential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945EF-38DA-46F0-8076-C9300D389C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9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7B22-2780-15D1-D5D5-3784C2D39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ADB64-5D38-3E14-F767-1320C15BF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58247-2B5C-087F-0367-35A6458C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4B4E7-EFA7-9977-AAA1-9FAB84C8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C5DF9-BF4F-65B6-FF52-100BF62F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14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6B192-8E0E-EBC9-B07E-66B765BE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BA534-8D2F-66C8-9E43-F22FFC4E0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85B81-2094-9328-811D-8E1B47C9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E4FB0-3B56-16DB-383C-7C95750F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4E6F8-303C-F80E-6331-8D7233D9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7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B73143-A244-0024-782D-18F4E3B50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81A4-0EC7-D8DB-4AC9-431F539FA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6EF82-A7A7-130B-C2FF-B793C493D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472AB-8D5D-83A6-E72C-CA3CF1C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CBF9F-277B-CDEC-2F09-48B82D9A6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0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A9EE-ACED-B423-1F6E-D81AFDB62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6007F-ABFA-11E4-D50F-26A605ADA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ABAF9-53C3-BBB9-38F2-F2CA0380F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EC85B-BC1F-05AC-3633-A2C935E1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C69D0-69C7-C0E4-13E5-46EC3B5A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9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B41BD-3F8C-C060-6070-BCB68919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64171-58AE-7907-E8D6-1AA6B987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C042-9187-9FE6-712B-65B871BB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84F48-FE9A-8A10-923F-6079F504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96288-5BA2-8599-ED5C-F851E4F6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3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DD3F-6129-4D77-E075-1A09195A6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D4251-B259-2394-8218-D304879CC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576CA-D20B-4EB5-28CB-F9F0DFC9E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C1D58-4BAD-81EB-0001-376B1320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86538-977E-69BD-1993-96786174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12636-1B6C-32D7-64F2-F6C0C8EE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72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2F8D-8CF6-4F95-A823-109A1CE8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8CD3D-9C9F-815D-9D9A-80AC6392B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52389-EC82-FBB6-562C-9B5B1F461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8B4B3-C098-2946-22A2-51DA80100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82478-96B0-ED41-C0F8-86E92D3548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69B15-114F-36A9-19D7-FFC8BFFAC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6FE53-EA60-3D92-98AD-E8C11245B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0E0E8-D4FF-27BD-E3A2-FAAF4F731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0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125D-30C2-5D0A-3285-6F8213255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B48E5-DAD1-39B3-6D0F-DAFCECE6A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3B889-3128-F28A-D68A-FD4A980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D886D-FE6F-0DDD-86F4-813545F11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BFC61C-3B68-C977-6472-2F50BDCF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C9FC9-8410-4D4A-FCC1-7CA854A8C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46291-5838-C456-F2D3-6FD95A29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285A-5E48-BCDE-2119-EFCE7C45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B0B11-2D3C-D879-F83C-842558CFC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6D44F-A729-AB1E-E83D-2D736AB28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2767A-C372-0C60-0DB4-C9B16E181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693F9-32DD-05A8-0921-54E8FCA7C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C5753-5D1F-AC9B-A54F-1E1DA8D2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8096-8214-A0CC-8A45-C948A7C3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65AAC-9152-746A-0181-4F4BBFDBE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C69A0-A86D-5F0F-C9C1-B9A8860DB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BEC48-A943-F63B-AB9B-5FD3BDFB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F371E-7AA1-45EB-B4C6-11B0E6919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7C8F-98F2-E8B4-BF38-EFDF97465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7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CB84E7-FEF6-48E8-1BE0-947054DD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5B889-505A-7041-B806-A83FC6F9B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17325-AF89-0C55-1D0A-8AB9C9AA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840306-735B-4EE1-AD07-649C529E89DE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32908-56EB-60E2-8A36-66AE11B9C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D626B-DEAA-16D6-A3B6-CB690130C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B3D87A-B41F-4CA8-9E04-8D70054AA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2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_UQx8dPPkc&amp;list=PLW2eQOsUPlWJRfWGOi9gZdc3rE4Fke0Wv&amp;index=1" TargetMode="External"/><Relationship Id="rId2" Type="http://schemas.openxmlformats.org/officeDocument/2006/relationships/hyperlink" Target="https://foodmine-new.herokuap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iNMICDE2e6E&amp;t=2087s" TargetMode="External"/><Relationship Id="rId4" Type="http://schemas.openxmlformats.org/officeDocument/2006/relationships/hyperlink" Target="https://www.youtube.com/watch?v=iNMICDE2e6E&amp;t=2080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152F-0183-1FD6-694D-D57E1BDB1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739" y="288233"/>
            <a:ext cx="11012556" cy="1522137"/>
          </a:xfrm>
        </p:spPr>
        <p:txBody>
          <a:bodyPr/>
          <a:lstStyle/>
          <a:p>
            <a:r>
              <a:rPr lang="en-US" dirty="0"/>
              <a:t>Computer Solution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BD792E-0888-BCAA-51AC-125E592F8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9760"/>
            <a:ext cx="9144000" cy="2311710"/>
          </a:xfrm>
        </p:spPr>
        <p:txBody>
          <a:bodyPr>
            <a:normAutofit/>
          </a:bodyPr>
          <a:lstStyle/>
          <a:p>
            <a:r>
              <a:rPr lang="en-US" dirty="0"/>
              <a:t>Rajesh Rajchal</a:t>
            </a:r>
          </a:p>
          <a:p>
            <a:endParaRPr lang="en-US" dirty="0"/>
          </a:p>
          <a:p>
            <a:r>
              <a:rPr lang="en-US" dirty="0"/>
              <a:t>MSSE 663 Web Frameworks</a:t>
            </a:r>
          </a:p>
          <a:p>
            <a:r>
              <a:rPr lang="en-US" dirty="0"/>
              <a:t>Course Prof. Jelena Vucetic</a:t>
            </a:r>
          </a:p>
          <a:p>
            <a:r>
              <a:rPr lang="en-US" dirty="0"/>
              <a:t>Regis University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2A1F1-8390-301A-FC37-4BE9FE9E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148" y="1666875"/>
            <a:ext cx="1828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5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8DA0-1651-1036-6E63-8BF74751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0"/>
            <a:ext cx="10515600" cy="1325563"/>
          </a:xfrm>
        </p:spPr>
        <p:txBody>
          <a:bodyPr/>
          <a:lstStyle/>
          <a:p>
            <a:r>
              <a:rPr lang="en-US" dirty="0"/>
              <a:t>Add to Cart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1F9E6-8074-EFD4-B4C0-768C9FFB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38" y="1165980"/>
            <a:ext cx="8733061" cy="56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21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92EA05-0495-C6C1-8C3C-AB11D098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4" y="96769"/>
            <a:ext cx="10338766" cy="976658"/>
          </a:xfrm>
        </p:spPr>
        <p:txBody>
          <a:bodyPr/>
          <a:lstStyle/>
          <a:p>
            <a:r>
              <a:rPr lang="en-US" dirty="0"/>
              <a:t>Add to 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21CDA-AF2D-1E46-AFA0-FBBB8D5B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173"/>
            <a:ext cx="12192000" cy="50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7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4335-84D9-5877-467F-6B92AFE07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3200" cy="762963"/>
          </a:xfrm>
        </p:spPr>
        <p:txBody>
          <a:bodyPr/>
          <a:lstStyle/>
          <a:p>
            <a:r>
              <a:rPr lang="en-US" dirty="0"/>
              <a:t>Payment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6F087-63F4-7A39-7B97-90B2B09FA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24" y="1128088"/>
            <a:ext cx="8011141" cy="57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5150-8C79-B02E-DD84-A8ED337B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38E81-F26D-EEDB-0F70-2AF022F63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D9A92-2835-D2F7-C831-60202C30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775" y="0"/>
            <a:ext cx="4791075" cy="624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20C41B-F3D6-F725-19BF-1988EB25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8100"/>
            <a:ext cx="47529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67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C01F6B-9F3F-DC78-EC51-6284A5F1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224" y="431800"/>
            <a:ext cx="653415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2BD1D-225B-8727-FA33-2E22A2DF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FFB65-E6B6-1376-9AE9-19BFEB659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1A58F-53FA-AC8D-13F0-295DC7CB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31" y="254000"/>
            <a:ext cx="47720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1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D4C67-A0F9-A6A0-DF53-C9D3ABDA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387627"/>
            <a:ext cx="9816632" cy="5068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C90D91-ABBA-86ED-EA88-BF1E344B898E}"/>
              </a:ext>
            </a:extLst>
          </p:cNvPr>
          <p:cNvSpPr txBox="1"/>
          <p:nvPr/>
        </p:nvSpPr>
        <p:spPr>
          <a:xfrm>
            <a:off x="9065921" y="5456583"/>
            <a:ext cx="1885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5000-1600=3400</a:t>
            </a:r>
          </a:p>
        </p:txBody>
      </p:sp>
    </p:spTree>
    <p:extLst>
      <p:ext uri="{BB962C8B-B14F-4D97-AF65-F5344CB8AC3E}">
        <p14:creationId xmlns:p14="http://schemas.microsoft.com/office/powerpoint/2010/main" val="378026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B342-0C95-C7DB-74DE-957284CB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Feature: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A6DD-739F-D93E-B7EB-4F79AC629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High Contrast Mode: 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Provides a high contrast mode to assist users with visual impairments in distinguishing between different items.</a:t>
            </a:r>
          </a:p>
          <a:p>
            <a:r>
              <a:rPr lang="en-US" b="1" dirty="0"/>
              <a:t>Simplified Navigation: </a:t>
            </a:r>
            <a:r>
              <a:rPr lang="en-US" dirty="0"/>
              <a:t>A clear and straightforward navigation system to help users with cognitive disabilities find the services they need.</a:t>
            </a:r>
          </a:p>
          <a:p>
            <a:r>
              <a:rPr lang="en-US" b="1" dirty="0"/>
              <a:t>Screen Reader Compactivity: </a:t>
            </a:r>
            <a:r>
              <a:rPr lang="en-US" dirty="0"/>
              <a:t>Dynamically change the view for smaller or bigger screens. </a:t>
            </a:r>
          </a:p>
        </p:txBody>
      </p:sp>
    </p:spTree>
    <p:extLst>
      <p:ext uri="{BB962C8B-B14F-4D97-AF65-F5344CB8AC3E}">
        <p14:creationId xmlns:p14="http://schemas.microsoft.com/office/powerpoint/2010/main" val="190884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6672-76BD-F174-833F-97159B33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35" y="1"/>
            <a:ext cx="10515600" cy="779952"/>
          </a:xfrm>
        </p:spPr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FD798-1002-29C8-1ABB-4755212A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97" y="2444445"/>
            <a:ext cx="5257800" cy="145762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Extremely helpful in API testing, especially, Create, Read, Update, Delete</a:t>
            </a:r>
          </a:p>
          <a:p>
            <a:r>
              <a:rPr lang="en-US" dirty="0"/>
              <a:t>Orders</a:t>
            </a:r>
          </a:p>
          <a:p>
            <a:r>
              <a:rPr lang="en-US" dirty="0"/>
              <a:t>Also, helpful in checking Products, Debug</a:t>
            </a:r>
          </a:p>
          <a:p>
            <a:endParaRPr lang="en-US" dirty="0"/>
          </a:p>
        </p:txBody>
      </p:sp>
      <p:pic>
        <p:nvPicPr>
          <p:cNvPr id="1026" name="Picture 2" descr="Arquivo de Postman - Developers Network">
            <a:extLst>
              <a:ext uri="{FF2B5EF4-FFF2-40B4-BE49-F238E27FC236}">
                <a16:creationId xmlns:a16="http://schemas.microsoft.com/office/drawing/2014/main" id="{877E9D34-300C-A689-8DA5-78637AE4B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86" y="1323891"/>
            <a:ext cx="2940645" cy="108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F15599-E31A-367E-028F-BE1E221B4945}"/>
              </a:ext>
            </a:extLst>
          </p:cNvPr>
          <p:cNvSpPr txBox="1">
            <a:spLocks/>
          </p:cNvSpPr>
          <p:nvPr/>
        </p:nvSpPr>
        <p:spPr>
          <a:xfrm>
            <a:off x="669235" y="717245"/>
            <a:ext cx="3157330" cy="779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API Testing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47F2D4-C933-B790-A076-32E8C5187DEE}"/>
              </a:ext>
            </a:extLst>
          </p:cNvPr>
          <p:cNvSpPr txBox="1">
            <a:spLocks/>
          </p:cNvSpPr>
          <p:nvPr/>
        </p:nvSpPr>
        <p:spPr>
          <a:xfrm>
            <a:off x="7004115" y="681038"/>
            <a:ext cx="3157330" cy="612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Unit Testing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745D7-F99F-BA73-D640-736D2337C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61" y="1251358"/>
            <a:ext cx="4345104" cy="2876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C352E0-9B63-839C-71F8-5DA69FA96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61" y="4276765"/>
            <a:ext cx="4345104" cy="2484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4C3A66-E3BD-1788-90E0-2D587BC71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633" y="4269253"/>
            <a:ext cx="2070673" cy="1099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7D7965-3DCE-392D-0C60-CFA5CAEB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89" y="3902069"/>
            <a:ext cx="2750867" cy="272562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725F8A-265C-6795-BCA9-652864C6A5A2}"/>
              </a:ext>
            </a:extLst>
          </p:cNvPr>
          <p:cNvSpPr/>
          <p:nvPr/>
        </p:nvSpPr>
        <p:spPr>
          <a:xfrm>
            <a:off x="6721313" y="675896"/>
            <a:ext cx="5257800" cy="618210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0361A8-ADF1-0ADB-08FE-291DF6C2895C}"/>
              </a:ext>
            </a:extLst>
          </p:cNvPr>
          <p:cNvSpPr/>
          <p:nvPr/>
        </p:nvSpPr>
        <p:spPr>
          <a:xfrm>
            <a:off x="400420" y="3818564"/>
            <a:ext cx="5257800" cy="305365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CD71FA-009D-6CC9-7ACC-5E86DCFDF9BB}"/>
              </a:ext>
            </a:extLst>
          </p:cNvPr>
          <p:cNvSpPr/>
          <p:nvPr/>
        </p:nvSpPr>
        <p:spPr>
          <a:xfrm>
            <a:off x="384995" y="776593"/>
            <a:ext cx="5257800" cy="288095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4EBCA5-CC6C-E534-1883-40364C8C0A6D}"/>
              </a:ext>
            </a:extLst>
          </p:cNvPr>
          <p:cNvSpPr txBox="1">
            <a:spLocks/>
          </p:cNvSpPr>
          <p:nvPr/>
        </p:nvSpPr>
        <p:spPr>
          <a:xfrm>
            <a:off x="3380225" y="5698433"/>
            <a:ext cx="3157330" cy="779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2816495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6D26-F368-1E45-450D-433368A7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8AAB6-3689-0359-AD35-BF41BACC7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5213"/>
          </a:xfrm>
        </p:spPr>
        <p:txBody>
          <a:bodyPr>
            <a:normAutofit fontScale="92500"/>
          </a:bodyPr>
          <a:lstStyle/>
          <a:p>
            <a:r>
              <a:rPr lang="en-US" dirty="0"/>
              <a:t>Encrypting Password: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  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const </a:t>
            </a:r>
            <a:r>
              <a:rPr lang="en-US" sz="2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encryptedPassword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= await </a:t>
            </a:r>
            <a:r>
              <a:rPr lang="en-US" sz="2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bcrypt.hash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(password, 10);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Authentication with Username and Password</a:t>
            </a:r>
          </a:p>
          <a:p>
            <a:endParaRPr lang="en-US" dirty="0"/>
          </a:p>
          <a:p>
            <a:r>
              <a:rPr lang="en-US" dirty="0"/>
              <a:t>Authenticating with Guard: Validates user’s access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ng g guard auth</a:t>
            </a:r>
          </a:p>
          <a:p>
            <a:r>
              <a:rPr lang="en-US" dirty="0"/>
              <a:t>Add authentication Token: Attach authentication tokens and credential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ng g interceptor auth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B2DE7-31EC-C915-5C17-A47483D8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018" y="2763078"/>
            <a:ext cx="5610225" cy="914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141D1-38AC-ECA0-784B-C941687999EA}"/>
              </a:ext>
            </a:extLst>
          </p:cNvPr>
          <p:cNvSpPr/>
          <p:nvPr/>
        </p:nvSpPr>
        <p:spPr>
          <a:xfrm>
            <a:off x="5748130" y="2844205"/>
            <a:ext cx="1252331" cy="228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12345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25B9E-E0D7-47CD-E9C8-319865A4F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348" y="2058392"/>
            <a:ext cx="232410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87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07F7-9C7C-0409-D4B7-A1A9EE47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learned: Problems and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355DE-46E2-D4EF-F04E-36B94BA8D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Software Design first</a:t>
            </a:r>
          </a:p>
          <a:p>
            <a:r>
              <a:rPr lang="en-US" dirty="0"/>
              <a:t>Develop Test Procedure</a:t>
            </a:r>
          </a:p>
          <a:p>
            <a:r>
              <a:rPr lang="en-US" dirty="0"/>
              <a:t>Plan with Architecture Design</a:t>
            </a:r>
          </a:p>
          <a:p>
            <a:r>
              <a:rPr lang="en-US" dirty="0"/>
              <a:t>Plan the 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35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8E99-79BE-B23D-4725-6063DB13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4E5D4-27ED-EC67-96DA-ECC0CCA72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  <a:p>
            <a:pPr lvl="1"/>
            <a:r>
              <a:rPr lang="en-US" dirty="0"/>
              <a:t>View All products</a:t>
            </a:r>
          </a:p>
          <a:p>
            <a:pPr lvl="1"/>
            <a:r>
              <a:rPr lang="en-US" dirty="0"/>
              <a:t>View specific products</a:t>
            </a:r>
          </a:p>
          <a:p>
            <a:pPr lvl="1"/>
            <a:r>
              <a:rPr lang="en-US" dirty="0"/>
              <a:t>Purchase</a:t>
            </a:r>
          </a:p>
          <a:p>
            <a:r>
              <a:rPr lang="en-US" dirty="0"/>
              <a:t>Manager</a:t>
            </a:r>
          </a:p>
          <a:p>
            <a:pPr lvl="1"/>
            <a:r>
              <a:rPr lang="en-US" dirty="0"/>
              <a:t>All users can do CRUD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5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99C25-EDB0-2F7C-3100-6037A924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FB829-5B32-2E3B-5CC1-2451EE257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class – Articles </a:t>
            </a:r>
          </a:p>
          <a:p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https://foodmine-new.herokuapp.com</a:t>
            </a:r>
            <a:endParaRPr lang="en-US" b="0" i="0" u="none" strike="noStrike" dirty="0">
              <a:effectLst/>
              <a:latin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</a:rPr>
              <a:t>ChatGPT: SCSS, Compilation Errors, especially imports</a:t>
            </a:r>
          </a:p>
          <a:p>
            <a:r>
              <a:rPr lang="en-US" dirty="0">
                <a:latin typeface="Roboto" panose="02000000000000000000" pitchFamily="2" charset="0"/>
              </a:rPr>
              <a:t>YouTube: </a:t>
            </a:r>
            <a:r>
              <a:rPr lang="en-US" dirty="0">
                <a:latin typeface="Roboto" panose="02000000000000000000" pitchFamily="2" charset="0"/>
                <a:hlinkClick r:id="rId3"/>
              </a:rPr>
              <a:t>https://www.youtube.com/watch?v=N_UQx8dPPkc&amp;list=PLW2eQOsUPlWJRfWGOi9gZdc3rE4Fke0Wv&amp;index=1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r>
              <a:rPr lang="en-US" dirty="0">
                <a:latin typeface="Roboto" panose="02000000000000000000" pitchFamily="2" charset="0"/>
                <a:hlinkClick r:id="rId4"/>
              </a:rPr>
              <a:t>https://www.youtube.com/watch?v=iNMICDE2e6E&amp;t=2080s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r>
              <a:rPr lang="en-US" dirty="0">
                <a:latin typeface="Roboto" panose="02000000000000000000" pitchFamily="2" charset="0"/>
                <a:hlinkClick r:id="rId5"/>
              </a:rPr>
              <a:t>https://www.youtube.com/watch?v=iNMICDE2e6E&amp;t=2087s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32294D-051D-8316-A1CB-70D7F8A7F2BE}"/>
              </a:ext>
            </a:extLst>
          </p:cNvPr>
          <p:cNvSpPr/>
          <p:nvPr/>
        </p:nvSpPr>
        <p:spPr>
          <a:xfrm>
            <a:off x="2630078" y="2526382"/>
            <a:ext cx="755087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3695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F10A7-EA5E-1324-60E8-623E2C49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0E45C-8DF8-1F08-D0A9-BD622AD29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slides are just for back up purposes</a:t>
            </a:r>
          </a:p>
        </p:txBody>
      </p:sp>
    </p:spTree>
    <p:extLst>
      <p:ext uri="{BB962C8B-B14F-4D97-AF65-F5344CB8AC3E}">
        <p14:creationId xmlns:p14="http://schemas.microsoft.com/office/powerpoint/2010/main" val="1272763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48E6-6382-62BD-FDA8-664E1519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scss</a:t>
            </a:r>
            <a:r>
              <a:rPr lang="en-US" dirty="0"/>
              <a:t>: Sassy Cascading Style Sheets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AE2EF-9F11-B1C6-4E9D-69E64DCE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692275"/>
            <a:ext cx="84677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9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D033-B60C-35A2-64F3-9AF2E7C3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323F4-3515-4CAA-4374-C98B131C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planned: MVC</a:t>
            </a:r>
          </a:p>
          <a:p>
            <a:r>
              <a:rPr lang="en-US" dirty="0"/>
              <a:t>More like Client – Server Architecture</a:t>
            </a:r>
          </a:p>
          <a:p>
            <a:pPr lvl="1"/>
            <a:r>
              <a:rPr lang="en-US" dirty="0"/>
              <a:t>Client: Front End – All front pages or Views</a:t>
            </a:r>
          </a:p>
          <a:p>
            <a:pPr lvl="1"/>
            <a:r>
              <a:rPr lang="en-US" dirty="0"/>
              <a:t>Server: Back End – Model and Controllers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B9F54-1555-C06A-B88F-34A9FE76DB9B}"/>
              </a:ext>
            </a:extLst>
          </p:cNvPr>
          <p:cNvSpPr/>
          <p:nvPr/>
        </p:nvSpPr>
        <p:spPr>
          <a:xfrm>
            <a:off x="2187019" y="4270342"/>
            <a:ext cx="1357459" cy="87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486157-FA2F-0B7F-1D9E-7832E7F5F3A6}"/>
              </a:ext>
            </a:extLst>
          </p:cNvPr>
          <p:cNvSpPr/>
          <p:nvPr/>
        </p:nvSpPr>
        <p:spPr>
          <a:xfrm>
            <a:off x="6233081" y="4270341"/>
            <a:ext cx="1357459" cy="87669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733584-DBC9-BD7D-62FB-406BC7639135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3544478" y="4708688"/>
            <a:ext cx="2688603" cy="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9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FAB3-A3C2-AE5A-1492-38DDF6AA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Contents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25AF1F6-8787-3CD9-7E22-375805F8D9BA}"/>
              </a:ext>
            </a:extLst>
          </p:cNvPr>
          <p:cNvSpPr/>
          <p:nvPr/>
        </p:nvSpPr>
        <p:spPr>
          <a:xfrm>
            <a:off x="4929188" y="1750075"/>
            <a:ext cx="2600323" cy="1325562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3E14D0FC-A5E8-AFD5-11BF-3650FBD6384B}"/>
              </a:ext>
            </a:extLst>
          </p:cNvPr>
          <p:cNvSpPr/>
          <p:nvPr/>
        </p:nvSpPr>
        <p:spPr>
          <a:xfrm>
            <a:off x="7429501" y="4530693"/>
            <a:ext cx="2600323" cy="1325562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Payment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965A54D6-2F3F-D0EE-0C31-9BF7A8E86888}"/>
              </a:ext>
            </a:extLst>
          </p:cNvPr>
          <p:cNvSpPr/>
          <p:nvPr/>
        </p:nvSpPr>
        <p:spPr>
          <a:xfrm>
            <a:off x="2428875" y="4530693"/>
            <a:ext cx="2600323" cy="1325562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User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(Admin and Non-Admin)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FB80FD-1809-A639-D2D5-3FE461D9EAC6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729037" y="3075637"/>
            <a:ext cx="2500313" cy="1455056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8A1A2F-B228-04BE-608C-CEEFA2DE09B1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6229350" y="3075637"/>
            <a:ext cx="2500313" cy="1455056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4697D7-8D99-8888-7710-150CD66AE4C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029198" y="5193474"/>
            <a:ext cx="2400303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4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B85AF-6CD4-70B0-8DA5-500DE073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FA6A-C557-FAB0-6D91-CFAA22030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39611-2F26-2CD3-59D7-E1E99AA4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855"/>
            <a:ext cx="12192000" cy="51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A78A-0DC6-3B94-5F4F-A174335C4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C42D3-2E82-54CC-0088-3FFDA27C0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2B494-74F4-5C94-D4D0-F33DA326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2" y="1195387"/>
            <a:ext cx="3838575" cy="4467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91E71-75A4-E6DA-1EAF-96610F65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046"/>
            <a:ext cx="12192000" cy="458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5B34-4E20-3765-234B-240FFE0FC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DFEB2-09E1-426F-3525-1A2DF68D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0074"/>
            <a:ext cx="12192000" cy="50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7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EAC-6A6A-E763-9267-A2E9F467A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Privileges: A Comparative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EE55E-C023-F7C3-F99B-FA3B1F393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6" y="1634537"/>
            <a:ext cx="5803926" cy="26194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902749-6EDF-0E77-63A2-6216497DBCDA}"/>
              </a:ext>
            </a:extLst>
          </p:cNvPr>
          <p:cNvCxnSpPr>
            <a:cxnSpLocks/>
          </p:cNvCxnSpPr>
          <p:nvPr/>
        </p:nvCxnSpPr>
        <p:spPr>
          <a:xfrm>
            <a:off x="3052234" y="1910670"/>
            <a:ext cx="1199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90B85F-3E6F-6901-8188-0C8F571ABC3B}"/>
              </a:ext>
            </a:extLst>
          </p:cNvPr>
          <p:cNvCxnSpPr>
            <a:cxnSpLocks/>
          </p:cNvCxnSpPr>
          <p:nvPr/>
        </p:nvCxnSpPr>
        <p:spPr>
          <a:xfrm>
            <a:off x="1855030" y="3616921"/>
            <a:ext cx="2000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CA1584F-8369-D773-C606-F0C2758AD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337" y="3616921"/>
            <a:ext cx="5960827" cy="2821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C11B56-5CFE-089E-158D-8FE867A26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06" y="4560681"/>
            <a:ext cx="376207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6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C85D0E-4052-DC50-5A82-A6BAB020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53" y="1357934"/>
            <a:ext cx="8829675" cy="4400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27BDF-19BC-2189-BBBB-8AB5A212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PayPal Sandbox Account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CCDE5-6F36-BEF2-811B-DB2967FAF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442" y="2116751"/>
            <a:ext cx="7093005" cy="44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0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9438</TotalTime>
  <Words>405</Words>
  <Application>Microsoft Office PowerPoint</Application>
  <PresentationFormat>Widescreen</PresentationFormat>
  <Paragraphs>73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Aptos</vt:lpstr>
      <vt:lpstr>Aptos Display</vt:lpstr>
      <vt:lpstr>Arial</vt:lpstr>
      <vt:lpstr>Consolas</vt:lpstr>
      <vt:lpstr>Ginto</vt:lpstr>
      <vt:lpstr>Roboto</vt:lpstr>
      <vt:lpstr>Office Theme</vt:lpstr>
      <vt:lpstr>Computer Solution Technology</vt:lpstr>
      <vt:lpstr>Features</vt:lpstr>
      <vt:lpstr>Architecture </vt:lpstr>
      <vt:lpstr>Web Contents</vt:lpstr>
      <vt:lpstr>PowerPoint Presentation</vt:lpstr>
      <vt:lpstr>PowerPoint Presentation</vt:lpstr>
      <vt:lpstr>PowerPoint Presentation</vt:lpstr>
      <vt:lpstr>Admin Privileges: A Comparative View</vt:lpstr>
      <vt:lpstr>PayPal Sandbox Account</vt:lpstr>
      <vt:lpstr>Add to Cart</vt:lpstr>
      <vt:lpstr>Add to Cart</vt:lpstr>
      <vt:lpstr>Payment</vt:lpstr>
      <vt:lpstr>PowerPoint Presentation</vt:lpstr>
      <vt:lpstr>PowerPoint Presentation</vt:lpstr>
      <vt:lpstr>PowerPoint Presentation</vt:lpstr>
      <vt:lpstr>Feature: Accessibility</vt:lpstr>
      <vt:lpstr>Testing</vt:lpstr>
      <vt:lpstr>Security</vt:lpstr>
      <vt:lpstr>Lesson learned: Problems and Prospects</vt:lpstr>
      <vt:lpstr>Resources</vt:lpstr>
      <vt:lpstr>PowerPoint Presentation</vt:lpstr>
      <vt:lpstr>Extra slides</vt:lpstr>
      <vt:lpstr>scss: Sassy Cascading Style Sheets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Rajchal, Rajesh</dc:creator>
  <cp:lastModifiedBy>Rajchal, Rajesh</cp:lastModifiedBy>
  <cp:revision>37</cp:revision>
  <dcterms:created xsi:type="dcterms:W3CDTF">2024-09-29T16:58:35Z</dcterms:created>
  <dcterms:modified xsi:type="dcterms:W3CDTF">2024-10-18T18:01:35Z</dcterms:modified>
</cp:coreProperties>
</file>